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7" r:id="rId2"/>
    <p:sldId id="337" r:id="rId3"/>
    <p:sldId id="336" r:id="rId4"/>
    <p:sldId id="318" r:id="rId5"/>
    <p:sldId id="322" r:id="rId6"/>
    <p:sldId id="324" r:id="rId7"/>
    <p:sldId id="325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8" r:id="rId18"/>
    <p:sldId id="339" r:id="rId19"/>
    <p:sldId id="340" r:id="rId20"/>
    <p:sldId id="341" r:id="rId21"/>
    <p:sldId id="345" r:id="rId22"/>
    <p:sldId id="342" r:id="rId23"/>
    <p:sldId id="344" r:id="rId24"/>
    <p:sldId id="34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3"/>
    <p:restoredTop sz="94393"/>
  </p:normalViewPr>
  <p:slideViewPr>
    <p:cSldViewPr snapToGrid="0" snapToObjects="1">
      <p:cViewPr>
        <p:scale>
          <a:sx n="90" d="100"/>
          <a:sy n="90" d="100"/>
        </p:scale>
        <p:origin x="32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4" Type="http://schemas.openxmlformats.org/officeDocument/2006/relationships/chartUserShapes" Target="../drawings/drawing1.xml"/><Relationship Id="rId1" Type="http://schemas.microsoft.com/office/2011/relationships/chartStyle" Target="style2.xml"/><Relationship Id="rId2" Type="http://schemas.microsoft.com/office/2011/relationships/chartColorStyle" Target="colors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397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1.3</c:v>
                </c:pt>
                <c:pt idx="3">
                  <c:v>3.75</c:v>
                </c:pt>
                <c:pt idx="4">
                  <c:v>2.25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881496768"/>
        <c:axId val="-1904274656"/>
      </c:scatterChart>
      <c:valAx>
        <c:axId val="-1881496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04274656"/>
        <c:crosses val="autoZero"/>
        <c:crossBetween val="midCat"/>
      </c:valAx>
      <c:valAx>
        <c:axId val="-190427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814967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03269994491652"/>
          <c:y val="0.0408583878749229"/>
          <c:w val="0.882614992816433"/>
          <c:h val="0.81185094209233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3975">
                <a:solidFill>
                  <a:schemeClr val="accent1"/>
                </a:solidFill>
              </a:ln>
              <a:effectLst/>
            </c:spPr>
          </c:marker>
          <c:trendline>
            <c:spPr>
              <a:ln w="6350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436903657656402"/>
                  <c:y val="-0.113859064808538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Sheet1!$A$2:$A$6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1.3</c:v>
                </c:pt>
                <c:pt idx="3">
                  <c:v>3.75</c:v>
                </c:pt>
                <c:pt idx="4">
                  <c:v>2.25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04287648"/>
        <c:axId val="-1904284768"/>
      </c:scatterChart>
      <c:valAx>
        <c:axId val="-1904287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04284768"/>
        <c:crosses val="autoZero"/>
        <c:crossBetween val="midCat"/>
      </c:valAx>
      <c:valAx>
        <c:axId val="-190428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042876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0.66194</cdr:x>
      <cdr:y>0.4845</cdr:y>
    </cdr:from>
    <cdr:to>
      <cdr:x>0.93794</cdr:x>
      <cdr:y>0.57807</cdr:y>
    </cdr:to>
    <cdr:sp macro="" textlink="">
      <cdr:nvSpPr>
        <cdr:cNvPr id="2" name="TextBox 5"/>
        <cdr:cNvSpPr txBox="1"/>
      </cdr:nvSpPr>
      <cdr:spPr>
        <a:xfrm xmlns:a="http://schemas.openxmlformats.org/drawingml/2006/main">
          <a:off x="4779194" y="2071676"/>
          <a:ext cx="199266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2000" b="1" dirty="0" smtClean="0"/>
            <a:t>Predicted values </a:t>
          </a:r>
          <a:endParaRPr lang="en-GB" sz="2000" b="1" dirty="0"/>
        </a:p>
      </cdr:txBody>
    </cdr:sp>
  </cdr:relSizeAnchor>
  <cdr:relSizeAnchor xmlns:cdr="http://schemas.openxmlformats.org/drawingml/2006/chartDrawing">
    <cdr:from>
      <cdr:x>0.69241</cdr:x>
      <cdr:y>0.0842</cdr:y>
    </cdr:from>
    <cdr:to>
      <cdr:x>0.82124</cdr:x>
      <cdr:y>0.0842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H="1">
          <a:off x="4999177" y="360040"/>
          <a:ext cx="930145" cy="0"/>
        </a:xfrm>
        <a:prstGeom xmlns:a="http://schemas.openxmlformats.org/drawingml/2006/main" prst="straightConnector1">
          <a:avLst/>
        </a:prstGeom>
        <a:ln xmlns:a="http://schemas.openxmlformats.org/drawingml/2006/main" w="53975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0.71181</cdr:x>
      <cdr:y>0.10579</cdr:y>
    </cdr:from>
    <cdr:to>
      <cdr:x>0.93366</cdr:x>
      <cdr:y>0.19936</cdr:y>
    </cdr:to>
    <cdr:sp macro="" textlink="">
      <cdr:nvSpPr>
        <cdr:cNvPr id="7" name="TextBox 5"/>
        <cdr:cNvSpPr txBox="1"/>
      </cdr:nvSpPr>
      <cdr:spPr>
        <a:xfrm xmlns:a="http://schemas.openxmlformats.org/drawingml/2006/main">
          <a:off x="5139234" y="452350"/>
          <a:ext cx="160172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2000" b="1" dirty="0" smtClean="0"/>
            <a:t>Actual values</a:t>
          </a:r>
          <a:endParaRPr lang="en-GB" sz="2000" b="1" dirty="0"/>
        </a:p>
      </cdr:txBody>
    </cdr:sp>
  </cdr:relSizeAnchor>
  <cdr:relSizeAnchor xmlns:cdr="http://schemas.openxmlformats.org/drawingml/2006/chartDrawing">
    <cdr:from>
      <cdr:x>0.52231</cdr:x>
      <cdr:y>0.45747</cdr:y>
    </cdr:from>
    <cdr:to>
      <cdr:x>0.52231</cdr:x>
      <cdr:y>0.55574</cdr:y>
    </cdr:to>
    <cdr:cxnSp macro="">
      <cdr:nvCxnSpPr>
        <cdr:cNvPr id="8" name="Straight Arrow Connector 7"/>
        <cdr:cNvCxnSpPr/>
      </cdr:nvCxnSpPr>
      <cdr:spPr>
        <a:xfrm xmlns:a="http://schemas.openxmlformats.org/drawingml/2006/main" flipV="1">
          <a:off x="3771082" y="1956079"/>
          <a:ext cx="0" cy="420186"/>
        </a:xfrm>
        <a:prstGeom xmlns:a="http://schemas.openxmlformats.org/drawingml/2006/main" prst="straightConnector1">
          <a:avLst/>
        </a:prstGeom>
        <a:ln xmlns:a="http://schemas.openxmlformats.org/drawingml/2006/main" w="53975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0.37271</cdr:x>
      <cdr:y>0.45747</cdr:y>
    </cdr:from>
    <cdr:to>
      <cdr:x>0.37271</cdr:x>
      <cdr:y>0.52205</cdr:y>
    </cdr:to>
    <cdr:cxnSp macro="">
      <cdr:nvCxnSpPr>
        <cdr:cNvPr id="12" name="Straight Arrow Connector 11"/>
        <cdr:cNvCxnSpPr/>
      </cdr:nvCxnSpPr>
      <cdr:spPr>
        <a:xfrm xmlns:a="http://schemas.openxmlformats.org/drawingml/2006/main">
          <a:off x="2690962" y="1956079"/>
          <a:ext cx="0" cy="276169"/>
        </a:xfrm>
        <a:prstGeom xmlns:a="http://schemas.openxmlformats.org/drawingml/2006/main" prst="straightConnector1">
          <a:avLst/>
        </a:prstGeom>
        <a:ln xmlns:a="http://schemas.openxmlformats.org/drawingml/2006/main" w="53975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0.26393</cdr:x>
      <cdr:y>0.60626</cdr:y>
    </cdr:from>
    <cdr:to>
      <cdr:x>0.72489</cdr:x>
      <cdr:y>0.69983</cdr:y>
    </cdr:to>
    <cdr:sp macro="" textlink="">
      <cdr:nvSpPr>
        <cdr:cNvPr id="16" name="TextBox 5"/>
        <cdr:cNvSpPr txBox="1"/>
      </cdr:nvSpPr>
      <cdr:spPr>
        <a:xfrm xmlns:a="http://schemas.openxmlformats.org/drawingml/2006/main">
          <a:off x="1905534" y="2592288"/>
          <a:ext cx="3328155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2000" b="1" dirty="0" smtClean="0"/>
            <a:t>Residuals = Actual - Predicted</a:t>
          </a:r>
          <a:endParaRPr lang="en-GB" sz="2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B52B8-AE6B-C048-AD17-C421C1BDC23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40811-DD23-364A-B5D7-809E8ED92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1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40811-DD23-364A-B5D7-809E8ED929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3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554FA-C13C-404F-9BF6-0FB56C61E3D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22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07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2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58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3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1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7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81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86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6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28219-29E6-5D40-81DD-740A2B841072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19FB6-3D83-2742-A8BD-A05390F1E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2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NUL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NULL"/><Relationship Id="rId3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279" y="360958"/>
            <a:ext cx="10515600" cy="1325563"/>
          </a:xfrm>
        </p:spPr>
        <p:txBody>
          <a:bodyPr/>
          <a:lstStyle/>
          <a:p>
            <a:pPr algn="ctr"/>
            <a:r>
              <a:rPr lang="en-GB" b="1" i="1" u="sng" dirty="0" smtClean="0"/>
              <a:t>People Analytics: Strategy and Practice</a:t>
            </a:r>
            <a:endParaRPr lang="en-GB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260" y="5743576"/>
            <a:ext cx="10515600" cy="7572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400" b="1" smtClean="0"/>
              <a:t>Introduction to regression analysis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514" y="1672233"/>
            <a:ext cx="4045131" cy="303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2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6661" y="208026"/>
            <a:ext cx="6824730" cy="1325563"/>
          </a:xfrm>
        </p:spPr>
        <p:txBody>
          <a:bodyPr/>
          <a:lstStyle/>
          <a:p>
            <a:pPr algn="ctr"/>
            <a:r>
              <a:rPr lang="en-US" b="1" smtClean="0"/>
              <a:t>Modelling</a:t>
            </a:r>
            <a:endParaRPr lang="en-US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024542" y="5726448"/>
            <a:ext cx="1772395" cy="913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Model</a:t>
            </a:r>
            <a:endParaRPr lang="en-US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543032" y="5726448"/>
            <a:ext cx="2076719" cy="913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Reality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660" y="1842184"/>
            <a:ext cx="5808133" cy="32670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08" y="1842185"/>
            <a:ext cx="4762500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0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35013"/>
          </a:xfrm>
        </p:spPr>
        <p:txBody>
          <a:bodyPr/>
          <a:lstStyle/>
          <a:p>
            <a:pPr algn="ctr"/>
            <a:r>
              <a:rPr lang="en-US" b="1" u="sng" smtClean="0"/>
              <a:t>Regression modelling</a:t>
            </a:r>
            <a:endParaRPr lang="en-US" b="1" u="sn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35013"/>
            <a:ext cx="10515600" cy="1031875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Estimating the relationship between dependent and independent variables</a:t>
            </a:r>
            <a:endParaRPr lang="en-US" i="1" dirty="0"/>
          </a:p>
        </p:txBody>
      </p:sp>
      <p:sp>
        <p:nvSpPr>
          <p:cNvPr id="4" name="Right Arrow 3"/>
          <p:cNvSpPr/>
          <p:nvPr/>
        </p:nvSpPr>
        <p:spPr>
          <a:xfrm>
            <a:off x="3357563" y="1766888"/>
            <a:ext cx="5715000" cy="1028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33414" y="1824038"/>
            <a:ext cx="2143125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Cause (IV)</a:t>
            </a:r>
            <a:endParaRPr lang="en-US" sz="2000" dirty="0"/>
          </a:p>
        </p:txBody>
      </p:sp>
      <p:sp>
        <p:nvSpPr>
          <p:cNvPr id="7" name="Rounded Rectangle 6"/>
          <p:cNvSpPr/>
          <p:nvPr/>
        </p:nvSpPr>
        <p:spPr>
          <a:xfrm>
            <a:off x="9367837" y="1785938"/>
            <a:ext cx="2143125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Effect (DV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>
            <a:off x="4257670" y="2830511"/>
            <a:ext cx="1314450" cy="1555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28614" y="4497385"/>
            <a:ext cx="2733676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Linear regression</a:t>
            </a:r>
            <a:endParaRPr lang="en-US" sz="2000" dirty="0"/>
          </a:p>
        </p:txBody>
      </p:sp>
      <p:sp>
        <p:nvSpPr>
          <p:cNvPr id="10" name="Rounded Rectangle 9"/>
          <p:cNvSpPr/>
          <p:nvPr/>
        </p:nvSpPr>
        <p:spPr>
          <a:xfrm>
            <a:off x="1119186" y="5803503"/>
            <a:ext cx="1566864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Ordinary Least Squares</a:t>
            </a:r>
            <a:endParaRPr lang="en-US" sz="2000" dirty="0"/>
          </a:p>
        </p:txBody>
      </p:sp>
      <p:sp>
        <p:nvSpPr>
          <p:cNvPr id="11" name="Rounded Rectangle 10"/>
          <p:cNvSpPr/>
          <p:nvPr/>
        </p:nvSpPr>
        <p:spPr>
          <a:xfrm>
            <a:off x="4058244" y="5830888"/>
            <a:ext cx="1357313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Maximum Likelihood</a:t>
            </a:r>
            <a:endParaRPr lang="en-US" sz="2000" dirty="0"/>
          </a:p>
        </p:txBody>
      </p:sp>
      <p:sp>
        <p:nvSpPr>
          <p:cNvPr id="12" name="Rounded Rectangle 11"/>
          <p:cNvSpPr/>
          <p:nvPr/>
        </p:nvSpPr>
        <p:spPr>
          <a:xfrm>
            <a:off x="6787752" y="5837238"/>
            <a:ext cx="1585913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Generalised</a:t>
            </a:r>
            <a:r>
              <a:rPr lang="en-US" sz="2000" dirty="0" smtClean="0"/>
              <a:t> linear models</a:t>
            </a:r>
            <a:endParaRPr lang="en-US" sz="2000" dirty="0"/>
          </a:p>
        </p:txBody>
      </p:sp>
      <p:sp>
        <p:nvSpPr>
          <p:cNvPr id="13" name="Rounded Rectangle 12"/>
          <p:cNvSpPr/>
          <p:nvPr/>
        </p:nvSpPr>
        <p:spPr>
          <a:xfrm>
            <a:off x="9901235" y="5797153"/>
            <a:ext cx="1433514" cy="1026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Quantile regression</a:t>
            </a:r>
            <a:endParaRPr lang="en-US" dirty="0"/>
          </a:p>
        </p:txBody>
      </p:sp>
      <p:sp>
        <p:nvSpPr>
          <p:cNvPr id="14" name="Down Arrow 13"/>
          <p:cNvSpPr/>
          <p:nvPr/>
        </p:nvSpPr>
        <p:spPr>
          <a:xfrm>
            <a:off x="1047751" y="2855910"/>
            <a:ext cx="1314450" cy="1555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357564" y="4497385"/>
            <a:ext cx="2495548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Non-linearity</a:t>
            </a:r>
            <a:endParaRPr lang="en-US" sz="2000" dirty="0"/>
          </a:p>
        </p:txBody>
      </p:sp>
      <p:sp>
        <p:nvSpPr>
          <p:cNvPr id="16" name="Down Arrow 15"/>
          <p:cNvSpPr/>
          <p:nvPr/>
        </p:nvSpPr>
        <p:spPr>
          <a:xfrm>
            <a:off x="10039350" y="2869803"/>
            <a:ext cx="1314450" cy="1555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9860760" y="4433887"/>
            <a:ext cx="2143125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Learning</a:t>
            </a:r>
            <a:endParaRPr lang="en-US" sz="2000" dirty="0"/>
          </a:p>
        </p:txBody>
      </p:sp>
      <p:sp>
        <p:nvSpPr>
          <p:cNvPr id="19" name="Down Arrow 18"/>
          <p:cNvSpPr/>
          <p:nvPr/>
        </p:nvSpPr>
        <p:spPr>
          <a:xfrm>
            <a:off x="7059215" y="2855911"/>
            <a:ext cx="1314450" cy="1555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6015038" y="4471983"/>
            <a:ext cx="3352799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Extensions: moderated and mediated relationships; multilevel, time series </a:t>
            </a:r>
            <a:r>
              <a:rPr lang="en-US" sz="2000" dirty="0" err="1" smtClean="0"/>
              <a:t>etc</a:t>
            </a:r>
            <a:endParaRPr lang="en-US" sz="2000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1357313" y="2843215"/>
            <a:ext cx="9744075" cy="18253"/>
          </a:xfrm>
          <a:prstGeom prst="line">
            <a:avLst/>
          </a:prstGeom>
          <a:ln w="136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8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13" y="116632"/>
            <a:ext cx="78867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dirty="0" smtClean="0"/>
              <a:t>Hypothesis of association</a:t>
            </a:r>
            <a:endParaRPr lang="en-GB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955073" y="1431134"/>
            <a:ext cx="82034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GB" sz="2100" dirty="0"/>
              <a:t>Covariance is a measurement of how much two random variables change together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639617" y="863458"/>
                <a:ext cx="7156703" cy="4106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Aft>
                    <a:spcPts val="9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5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GB" sz="135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135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GB" sz="135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135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𝑐h𝑎𝑛𝑔𝑒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𝑜𝑛𝑒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𝑣𝑎𝑟𝑖𝑎𝑏𝑙𝑒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𝑙𝑒𝑎𝑑𝑠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𝑐𝑜𝑟𝑟𝑒𝑠𝑝𝑜𝑛𝑑𝑖𝑛𝑔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𝑐h𝑎𝑛𝑔𝑒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𝑜𝑡h𝑒𝑟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350" i="1">
                          <a:latin typeface="Cambria Math" panose="02040503050406030204" pitchFamily="18" charset="0"/>
                        </a:rPr>
                        <m:t>𝑣𝑎𝑟𝑖𝑎𝑏𝑙𝑒</m:t>
                      </m:r>
                    </m:oMath>
                  </m:oMathPara>
                </a14:m>
                <a:endParaRPr lang="en-US" sz="1350" baseline="-25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863458"/>
                <a:ext cx="7156703" cy="41069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93603" y="2342253"/>
                <a:ext cx="3726414" cy="782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latin typeface="Cambria Math" charset="0"/>
                        </a:rPr>
                        <m:t>𝐶𝑜𝑣</m:t>
                      </m:r>
                      <m:r>
                        <a:rPr lang="en-GB" sz="2100" i="1" baseline="-25000">
                          <a:latin typeface="Cambria Math" charset="0"/>
                        </a:rPr>
                        <m:t>𝑥𝑦</m:t>
                      </m:r>
                      <m:r>
                        <a:rPr lang="en-GB" sz="2100" i="1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GB" sz="21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bg-BG" sz="21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2100" i="1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en-GB" sz="21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𝓍</m:t>
                              </m:r>
                              <m:r>
                                <a:rPr lang="en-GB" sz="21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GB" sz="21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1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𝓍</m:t>
                                  </m:r>
                                </m:e>
                              </m:acc>
                              <m:r>
                                <a:rPr lang="en-GB" sz="21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)(</m:t>
                              </m:r>
                              <m:r>
                                <a:rPr lang="en-GB" sz="21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𝓎</m:t>
                              </m:r>
                              <m:r>
                                <a:rPr lang="en-GB" sz="21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GB" sz="21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1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𝓎</m:t>
                                  </m:r>
                                </m:e>
                              </m:acc>
                              <m:r>
                                <a:rPr lang="en-GB" sz="21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sz="2100" i="1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en-GB" sz="2100" i="1">
                                  <a:latin typeface="Cambria Math" charset="0"/>
                                </a:rPr>
                                <m:t>𝑛</m:t>
                              </m:r>
                              <m:r>
                                <a:rPr lang="en-GB" sz="2100" i="1">
                                  <a:latin typeface="Cambria Math" charset="0"/>
                                </a:rPr>
                                <m:t>−1)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603" y="2342253"/>
                <a:ext cx="3726414" cy="78252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980956" y="3198485"/>
            <a:ext cx="8366760" cy="802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GB" sz="2100" dirty="0"/>
              <a:t>Correlation – how strong pairs of variables are related</a:t>
            </a:r>
          </a:p>
          <a:p>
            <a:pPr marL="342900" indent="-342900" algn="just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GB" sz="2100" dirty="0"/>
              <a:t>Ranges from -1 to 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83832" y="4473193"/>
                <a:ext cx="4158172" cy="5488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2100" dirty="0"/>
                  <a:t>r</a:t>
                </a:r>
                <a14:m>
                  <m:oMath xmlns:m="http://schemas.openxmlformats.org/officeDocument/2006/math">
                    <m:r>
                      <a:rPr lang="en-GB" sz="2100" i="1" baseline="-25000">
                        <a:latin typeface="Cambria Math" charset="0"/>
                      </a:rPr>
                      <m:t>𝑥𝑦</m:t>
                    </m:r>
                    <m:r>
                      <a:rPr lang="en-GB" sz="21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100" i="1">
                            <a:latin typeface="Cambria Math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bg-BG" sz="2100" i="1">
                                <a:latin typeface="Cambria Math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2100" i="1">
                                <a:latin typeface="Cambria Math" charset="0"/>
                              </a:rPr>
                              <m:t>(</m:t>
                            </m:r>
                            <m:r>
                              <a:rPr lang="en-GB" sz="21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𝓍</m:t>
                            </m:r>
                            <m:r>
                              <a:rPr lang="en-GB" sz="21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GB" sz="21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GB" sz="21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𝓍</m:t>
                                </m:r>
                              </m:e>
                            </m:acc>
                            <m:r>
                              <a:rPr lang="en-GB" sz="21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)(</m:t>
                            </m:r>
                            <m:r>
                              <a:rPr lang="en-GB" sz="21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𝓎</m:t>
                            </m:r>
                            <m:r>
                              <a:rPr lang="en-GB" sz="21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GB" sz="21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GB" sz="21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𝓎</m:t>
                                </m:r>
                              </m:e>
                            </m:acc>
                            <m:r>
                              <a:rPr lang="en-GB" sz="21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)</m:t>
                            </m:r>
                          </m:e>
                        </m:nary>
                      </m:num>
                      <m:den>
                        <m:rad>
                          <m:radPr>
                            <m:degHide m:val="on"/>
                            <m:ctrlPr>
                              <a:rPr lang="bg-BG" sz="2100" i="1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bg-BG" sz="2100" i="1">
                                    <a:latin typeface="Cambria Math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d>
                                  <m:dPr>
                                    <m:ctrlPr>
                                      <a:rPr lang="en-GB" sz="21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1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𝓍</m:t>
                                    </m:r>
                                    <m:r>
                                      <a:rPr lang="en-GB" sz="21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en-GB" sz="21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sz="21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𝓍</m:t>
                                        </m:r>
                                      </m:e>
                                    </m:acc>
                                  </m:e>
                                </m:d>
                                <m:r>
                                  <a:rPr lang="en-GB" sz="2100" i="1" baseline="3000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2</m:t>
                                </m:r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GB" sz="21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d>
                                      <m:dPr>
                                        <m:ctrlPr>
                                          <a:rPr lang="en-GB" sz="21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1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𝓎</m:t>
                                        </m:r>
                                        <m:r>
                                          <a:rPr lang="en-GB" sz="21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GB" sz="21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GB" sz="21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𝓎</m:t>
                                            </m:r>
                                          </m:e>
                                        </m:acc>
                                      </m:e>
                                    </m:d>
                                    <m:r>
                                      <a:rPr lang="en-GB" sz="2100" i="1" baseline="3000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2</m:t>
                                    </m:r>
                                  </m:e>
                                </m:nary>
                              </m:e>
                            </m:nary>
                          </m:e>
                        </m:rad>
                      </m:den>
                    </m:f>
                  </m:oMath>
                </a14:m>
                <a:r>
                  <a:rPr lang="en-US" sz="21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100" i="1" dirty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GB" sz="2100" i="1">
                            <a:latin typeface="Cambria Math" charset="0"/>
                          </a:rPr>
                          <m:t>𝐶𝑜𝑣</m:t>
                        </m:r>
                        <m:r>
                          <a:rPr lang="en-GB" sz="2100" i="1" baseline="-25000">
                            <a:latin typeface="Cambria Math" charset="0"/>
                          </a:rPr>
                          <m:t>𝑥𝑦</m:t>
                        </m:r>
                      </m:num>
                      <m:den>
                        <m:r>
                          <a:rPr lang="bg-BG" sz="21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𝜎</m:t>
                        </m:r>
                        <m:r>
                          <a:rPr lang="en-GB" sz="2100" i="1" baseline="-25000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bg-BG" sz="21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𝜎</m:t>
                        </m:r>
                        <m:r>
                          <a:rPr lang="en-GB" sz="2100" i="1" baseline="-25000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den>
                    </m:f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4473192"/>
                <a:ext cx="4158172" cy="548805"/>
              </a:xfrm>
              <a:prstGeom prst="rect">
                <a:avLst/>
              </a:prstGeom>
              <a:blipFill rotWithShape="0">
                <a:blip r:embed="rId5"/>
                <a:stretch>
                  <a:fillRect l="-3959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74266" y="5495202"/>
                <a:ext cx="848336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spcAft>
                    <a:spcPts val="450"/>
                  </a:spcAft>
                  <a:buFont typeface="Wingdings" panose="05000000000000000000" pitchFamily="2" charset="2"/>
                  <a:buChar char="Ø"/>
                </a:pPr>
                <a:r>
                  <a:rPr lang="en-GB" sz="2100" dirty="0"/>
                  <a:t>r</a:t>
                </a:r>
                <a14:m>
                  <m:oMath xmlns:m="http://schemas.openxmlformats.org/officeDocument/2006/math">
                    <m:r>
                      <a:rPr lang="en-GB" sz="2100" i="1" baseline="-25000">
                        <a:latin typeface="Cambria Math" charset="0"/>
                      </a:rPr>
                      <m:t>𝑥𝑦</m:t>
                    </m:r>
                  </m:oMath>
                </a14:m>
                <a:r>
                  <a:rPr lang="en-GB" sz="2100" dirty="0"/>
                  <a:t> = 1 – perfect positive correlation; r</a:t>
                </a:r>
                <a14:m>
                  <m:oMath xmlns:m="http://schemas.openxmlformats.org/officeDocument/2006/math">
                    <m:r>
                      <a:rPr lang="en-GB" sz="2100" i="1" baseline="-25000">
                        <a:latin typeface="Cambria Math" charset="0"/>
                      </a:rPr>
                      <m:t>𝑥𝑦</m:t>
                    </m:r>
                  </m:oMath>
                </a14:m>
                <a:r>
                  <a:rPr lang="en-GB" sz="2100" dirty="0"/>
                  <a:t> = -1 perfect negative correlation; r</a:t>
                </a:r>
                <a14:m>
                  <m:oMath xmlns:m="http://schemas.openxmlformats.org/officeDocument/2006/math">
                    <m:r>
                      <a:rPr lang="en-GB" sz="2100" i="1" baseline="-25000">
                        <a:latin typeface="Cambria Math" charset="0"/>
                      </a:rPr>
                      <m:t>𝑥𝑦</m:t>
                    </m:r>
                  </m:oMath>
                </a14:m>
                <a:r>
                  <a:rPr lang="en-GB" sz="2100" dirty="0"/>
                  <a:t> = 0 – no relationship whatsoever 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66" y="5495202"/>
                <a:ext cx="8483360" cy="738664"/>
              </a:xfrm>
              <a:prstGeom prst="rect">
                <a:avLst/>
              </a:prstGeom>
              <a:blipFill rotWithShape="0">
                <a:blip r:embed="rId6"/>
                <a:stretch>
                  <a:fillRect l="-719" t="-4918" r="-863" b="-15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343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523" y="130124"/>
            <a:ext cx="8229600" cy="260648"/>
          </a:xfrm>
        </p:spPr>
        <p:txBody>
          <a:bodyPr>
            <a:normAutofit fontScale="90000"/>
          </a:bodyPr>
          <a:lstStyle/>
          <a:p>
            <a:pPr algn="ctr"/>
            <a:r>
              <a:rPr lang="en-GB" u="sng" smtClean="0"/>
              <a:t>Standard linear equation</a:t>
            </a:r>
            <a:endParaRPr lang="en-GB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32312" y="712139"/>
                <a:ext cx="3230016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charset="0"/>
                        </a:rPr>
                        <m:t>𝑦</m:t>
                      </m:r>
                      <m:r>
                        <a:rPr lang="en-GB" sz="3600" i="1">
                          <a:latin typeface="Cambria Math" charset="0"/>
                        </a:rPr>
                        <m:t>=</m:t>
                      </m:r>
                      <m:r>
                        <a:rPr lang="en-GB" sz="3600" i="1">
                          <a:latin typeface="Cambria Math" charset="0"/>
                        </a:rPr>
                        <m:t>𝑏</m:t>
                      </m:r>
                      <m:r>
                        <a:rPr lang="en-GB" sz="3600" i="1">
                          <a:latin typeface="Cambria Math" charset="0"/>
                        </a:rPr>
                        <m:t>+</m:t>
                      </m:r>
                      <m:r>
                        <a:rPr lang="en-GB" sz="3600" i="1">
                          <a:latin typeface="Cambria Math" charset="0"/>
                        </a:rPr>
                        <m:t>𝑚𝑥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312" y="712139"/>
                <a:ext cx="3230016" cy="553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2927648" y="2083668"/>
            <a:ext cx="0" cy="39604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927648" y="6044108"/>
            <a:ext cx="7192416" cy="636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320469" y="3343313"/>
            <a:ext cx="5256584" cy="209146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67608" y="1916832"/>
            <a:ext cx="44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20064" y="5923066"/>
            <a:ext cx="44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12264" y="1450804"/>
            <a:ext cx="5232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Where b and m are constants such that: </a:t>
            </a:r>
          </a:p>
          <a:p>
            <a:r>
              <a:rPr lang="en-US" sz="2400" dirty="0"/>
              <a:t>b – intercept</a:t>
            </a:r>
          </a:p>
          <a:p>
            <a:r>
              <a:rPr lang="en-US" sz="2400" dirty="0"/>
              <a:t>m – slope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927649" y="5609716"/>
            <a:ext cx="6917557" cy="40954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276330" y="5167261"/>
            <a:ext cx="647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m=0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67608" y="5536593"/>
            <a:ext cx="30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927648" y="2083668"/>
            <a:ext cx="5880987" cy="3960442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79570" y="3071177"/>
            <a:ext cx="1167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b=0; m=1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85434" y="3279691"/>
            <a:ext cx="1004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y=</a:t>
            </a:r>
            <a:r>
              <a:rPr lang="en-US" sz="2000" dirty="0" err="1"/>
              <a:t>b+mx</a:t>
            </a:r>
            <a:endParaRPr lang="en-US" sz="20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3454662" y="3445200"/>
            <a:ext cx="5520945" cy="1753815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542128" y="3056829"/>
            <a:ext cx="955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y=b-mx</a:t>
            </a:r>
          </a:p>
        </p:txBody>
      </p:sp>
    </p:spTree>
    <p:extLst>
      <p:ext uri="{BB962C8B-B14F-4D97-AF65-F5344CB8AC3E}">
        <p14:creationId xmlns:p14="http://schemas.microsoft.com/office/powerpoint/2010/main" val="179297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8" grpId="0"/>
      <p:bldP spid="19" grpId="0"/>
      <p:bldP spid="23" grpId="0"/>
      <p:bldP spid="30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6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647728" y="550700"/>
                <a:ext cx="579931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600" dirty="0"/>
                  <a:t>Y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charset="0"/>
                      </a:rPr>
                      <m:t>=</m:t>
                    </m:r>
                    <m:r>
                      <a:rPr lang="en-GB" sz="3600" i="1">
                        <a:latin typeface="Cambria Math" charset="0"/>
                      </a:rPr>
                      <m:t>𝑎</m:t>
                    </m:r>
                    <m:r>
                      <a:rPr lang="en-GB" sz="3600" i="1">
                        <a:latin typeface="Cambria Math" charset="0"/>
                      </a:rPr>
                      <m:t>+</m:t>
                    </m:r>
                    <m:r>
                      <a:rPr lang="en-GB" sz="36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  <m:r>
                      <a:rPr lang="en-GB" sz="3600" i="1" baseline="-25000" dirty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3600" i="1">
                        <a:latin typeface="Cambria Math" charset="0"/>
                      </a:rPr>
                      <m:t>𝑥</m:t>
                    </m:r>
                    <m:r>
                      <a:rPr lang="en-GB" sz="3600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GB" sz="36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  <m:r>
                      <a:rPr lang="en-GB" sz="3600" i="1" baseline="-25000" dirty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𝑛</m:t>
                    </m:r>
                    <m:r>
                      <a:rPr lang="en-GB" sz="3600" i="1">
                        <a:latin typeface="Cambria Math" charset="0"/>
                      </a:rPr>
                      <m:t>𝑥</m:t>
                    </m:r>
                    <m:r>
                      <a:rPr lang="en-GB" sz="3600" i="1" baseline="-250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600" i="1">
                        <a:latin typeface="Cambria Math" charset="0"/>
                        <a:ea typeface="Cambria Math" charset="0"/>
                        <a:cs typeface="Cambria Math" charset="0"/>
                      </a:rPr>
                      <m:t>𝜀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550700"/>
                <a:ext cx="5799314" cy="553998"/>
              </a:xfrm>
              <a:prstGeom prst="rect">
                <a:avLst/>
              </a:prstGeom>
              <a:blipFill rotWithShape="0">
                <a:blip r:embed="rId3"/>
                <a:stretch>
                  <a:fillRect l="-4727" t="-25275" b="-49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03512" y="1436761"/>
                <a:ext cx="89644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Where Y – predicted values (dependent variable);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𝑎</m:t>
                    </m:r>
                  </m:oMath>
                </a14:m>
                <a:r>
                  <a:rPr lang="en-US" sz="2400" dirty="0"/>
                  <a:t> - intercept;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</m:oMath>
                </a14:m>
                <a:r>
                  <a:rPr lang="en-US" sz="2400" dirty="0"/>
                  <a:t> - Beta coefficient;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 - independent variable;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𝜀</m:t>
                    </m:r>
                  </m:oMath>
                </a14:m>
                <a:r>
                  <a:rPr lang="en-US" sz="2400" dirty="0"/>
                  <a:t> – error term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1436761"/>
                <a:ext cx="8964488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1020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242406" y="67030"/>
            <a:ext cx="78867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smtClean="0"/>
              <a:t>Regression equation</a:t>
            </a:r>
            <a:endParaRPr lang="en-GB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742575" y="639516"/>
                <a:ext cx="1119922" cy="637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𝜷</m:t>
                      </m:r>
                      <m:r>
                        <a:rPr lang="en-GB" sz="24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𝒓𝒔</m:t>
                          </m:r>
                          <m:r>
                            <a:rPr lang="en-GB" sz="2400" b="1" i="1" baseline="-2500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𝒚</m:t>
                          </m:r>
                        </m:num>
                        <m:den>
                          <m:r>
                            <a:rPr lang="en-GB" sz="2400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𝒔</m:t>
                          </m:r>
                          <m:r>
                            <a:rPr lang="en-GB" sz="2400" b="1" i="1" baseline="-2500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75" y="639516"/>
                <a:ext cx="1119922" cy="637803"/>
              </a:xfrm>
              <a:prstGeom prst="rect">
                <a:avLst/>
              </a:prstGeom>
              <a:blipFill rotWithShape="0">
                <a:blip r:embed="rId5"/>
                <a:stretch>
                  <a:fillRect b="-10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4702" y="2357103"/>
            <a:ext cx="7182108" cy="427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8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25" y="87625"/>
            <a:ext cx="5391150" cy="63408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Regression fit and output</a:t>
            </a:r>
            <a:endParaRPr lang="en-US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0" y="620690"/>
                <a:ext cx="9144000" cy="3240359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3000" dirty="0"/>
                  <a:t>Standard error is a key for our understanding of the accuracy of predictions</a:t>
                </a:r>
              </a:p>
              <a:p>
                <a:pPr algn="just"/>
                <a:r>
                  <a:rPr lang="en-US" sz="3000" dirty="0"/>
                  <a:t>It shows how widely the data points are scattered around the regression line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3000" i="1">
                        <a:latin typeface="Cambria Math" charset="0"/>
                      </a:rPr>
                      <m:t>𝑆𝐸</m:t>
                    </m:r>
                    <m:r>
                      <a:rPr lang="en-GB" sz="3000" i="1" baseline="-25000">
                        <a:latin typeface="Cambria Math" charset="0"/>
                      </a:rPr>
                      <m:t>𝑒𝑠𝑡</m:t>
                    </m:r>
                    <m:r>
                      <a:rPr lang="en-GB" sz="3000" i="1">
                        <a:latin typeface="Cambria Math" charset="0"/>
                      </a:rPr>
                      <m:t>=</m:t>
                    </m:r>
                    <m:r>
                      <a:rPr lang="en-GB" sz="3000" i="1">
                        <a:latin typeface="Cambria Math" charset="0"/>
                      </a:rPr>
                      <m:t>𝑆𝐷𝑦</m:t>
                    </m:r>
                    <m:rad>
                      <m:radPr>
                        <m:degHide m:val="on"/>
                        <m:ctrlPr>
                          <a:rPr lang="en-GB" sz="3000" i="1">
                            <a:latin typeface="Cambria Math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bg-BG" sz="3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n-GB" sz="3000" i="1">
                                <a:latin typeface="Cambria Math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GB" sz="3000" i="1">
                                <a:latin typeface="Cambria Math" charset="0"/>
                              </a:rPr>
                              <m:t>𝑁</m:t>
                            </m:r>
                            <m:r>
                              <a:rPr lang="en-GB" sz="3000" i="1">
                                <a:latin typeface="Cambria Math" charset="0"/>
                              </a:rPr>
                              <m:t>−2</m:t>
                            </m:r>
                          </m:den>
                        </m:f>
                        <m:r>
                          <a:rPr lang="en-GB" sz="3000" i="1">
                            <a:latin typeface="Cambria Math" charset="0"/>
                          </a:rPr>
                          <m:t>(1−</m:t>
                        </m:r>
                        <m:r>
                          <a:rPr lang="en-GB" sz="3000" i="1">
                            <a:latin typeface="Cambria Math" charset="0"/>
                          </a:rPr>
                          <m:t>𝑟</m:t>
                        </m:r>
                        <m:r>
                          <a:rPr lang="en-GB" sz="3000" i="1" baseline="30000">
                            <a:latin typeface="Cambria Math" charset="0"/>
                          </a:rPr>
                          <m:t>2</m:t>
                        </m:r>
                        <m:r>
                          <a:rPr lang="en-GB" sz="3000" i="1">
                            <a:latin typeface="Cambria Math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3000" dirty="0"/>
                  <a:t>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20689"/>
                <a:ext cx="9144000" cy="3240359"/>
              </a:xfrm>
              <a:blipFill rotWithShape="0">
                <a:blip r:embed="rId2"/>
                <a:stretch>
                  <a:fillRect l="-1333" t="-2260" r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7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1524000" y="4077073"/>
                <a:ext cx="9144000" cy="299350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3000" dirty="0"/>
                  <a:t>R</a:t>
                </a:r>
                <a:r>
                  <a:rPr lang="en-US" sz="3000" baseline="30000" dirty="0"/>
                  <a:t>2</a:t>
                </a:r>
                <a:r>
                  <a:rPr lang="en-US" sz="3000" dirty="0"/>
                  <a:t> (R squared) or the coefficient of determination serves to identify how well the regression line fits the data [0;1]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000" i="1">
                          <a:latin typeface="Cambria Math" charset="0"/>
                        </a:rPr>
                        <m:t>𝑅</m:t>
                      </m:r>
                      <m:r>
                        <a:rPr lang="en-GB" sz="3000" i="1" baseline="30000">
                          <a:latin typeface="Cambria Math" charset="0"/>
                        </a:rPr>
                        <m:t>2</m:t>
                      </m:r>
                      <m:r>
                        <a:rPr lang="en-GB" sz="3000" i="1">
                          <a:latin typeface="Cambria Math" charset="0"/>
                        </a:rPr>
                        <m:t>=1−</m:t>
                      </m:r>
                      <m:f>
                        <m:fPr>
                          <m:ctrlPr>
                            <a:rPr lang="bg-BG" sz="3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GB" sz="3000" i="1">
                              <a:latin typeface="Cambria Math" charset="0"/>
                            </a:rPr>
                            <m:t>𝑆𝑆</m:t>
                          </m:r>
                          <m:r>
                            <a:rPr lang="en-GB" sz="3000" i="1" baseline="-25000">
                              <a:latin typeface="Cambria Math" charset="0"/>
                            </a:rPr>
                            <m:t>𝑟𝑒𝑠</m:t>
                          </m:r>
                        </m:num>
                        <m:den>
                          <m:r>
                            <a:rPr lang="en-GB" sz="3000" i="1">
                              <a:latin typeface="Cambria Math" charset="0"/>
                            </a:rPr>
                            <m:t>𝑆𝑆</m:t>
                          </m:r>
                          <m:r>
                            <a:rPr lang="en-GB" sz="3000" i="1" baseline="-25000">
                              <a:latin typeface="Cambria Math" charset="0"/>
                            </a:rPr>
                            <m:t>𝑡𝑜𝑡</m:t>
                          </m:r>
                        </m:den>
                      </m:f>
                      <m:r>
                        <a:rPr lang="en-GB" sz="3000">
                          <a:latin typeface="Cambria Math" charset="0"/>
                        </a:rPr>
                        <m:t>=1−</m:t>
                      </m:r>
                      <m:f>
                        <m:fPr>
                          <m:ctrlPr>
                            <a:rPr lang="bg-BG" sz="3000" i="1">
                              <a:latin typeface="Cambria Math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bg-BG" sz="3000" i="1">
                                  <a:latin typeface="Cambria Math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ctrlPr>
                                    <a:rPr lang="en-GB" sz="3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3000" i="1">
                                      <a:latin typeface="Cambria Math" charset="0"/>
                                    </a:rPr>
                                    <m:t>𝑦</m:t>
                                  </m:r>
                                  <m:r>
                                    <a:rPr lang="en-GB" sz="30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GB" sz="3000" i="1">
                                      <a:latin typeface="Cambria Math" charset="0"/>
                                    </a:rPr>
                                    <m:t>𝑓𝑖</m:t>
                                  </m:r>
                                </m:e>
                              </m:d>
                              <m:r>
                                <a:rPr lang="en-GB" sz="3000" i="1" baseline="30000">
                                  <a:latin typeface="Cambria Math" charset="0"/>
                                </a:rPr>
                                <m:t>2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bg-BG" sz="3000" i="1">
                                  <a:latin typeface="Cambria Math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30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GB" sz="3000"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  <m:r>
                                <a:rPr lang="en-GB" sz="3000" i="1">
                                  <a:latin typeface="Cambria Math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GB" sz="3000" i="1"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3000">
                                      <a:latin typeface="Cambria Math" charset="0"/>
                                    </a:rPr>
                                    <m:t>y</m:t>
                                  </m:r>
                                </m:e>
                              </m:acc>
                              <m:r>
                                <a:rPr lang="en-GB" sz="3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GB" sz="3000" i="1" baseline="30000">
                                  <a:latin typeface="Cambria Math" charset="0"/>
                                </a:rPr>
                                <m:t>2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sz="3000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77072"/>
                <a:ext cx="9144000" cy="2993509"/>
              </a:xfrm>
              <a:prstGeom prst="rect">
                <a:avLst/>
              </a:prstGeom>
              <a:blipFill rotWithShape="0">
                <a:blip r:embed="rId3"/>
                <a:stretch>
                  <a:fillRect l="-1333" t="-2444" r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562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620690"/>
            <a:ext cx="9144000" cy="864094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Assume we have two random variables: X and 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8</a:t>
            </a:fld>
            <a:endParaRPr lang="en-GB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24000" y="5301208"/>
            <a:ext cx="9144000" cy="746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000" dirty="0"/>
              <a:t>Are these two variables related to one another?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79576" y="18024"/>
            <a:ext cx="78867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dirty="0"/>
              <a:t>E</a:t>
            </a:r>
            <a:r>
              <a:rPr lang="en-GB" b="1" u="sng" dirty="0" smtClean="0"/>
              <a:t>xample (I)</a:t>
            </a:r>
            <a:endParaRPr lang="en-GB" b="1" u="sn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791744" y="1484784"/>
          <a:ext cx="4608512" cy="33843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4256"/>
                <a:gridCol w="2304256"/>
              </a:tblGrid>
              <a:tr h="56406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u="none" strike="noStrike" dirty="0">
                          <a:effectLst/>
                        </a:rPr>
                        <a:t>X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u="none" strike="noStrike" dirty="0">
                          <a:effectLst/>
                        </a:rPr>
                        <a:t>Y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406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1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1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406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2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406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3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1.3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406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4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3.75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406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5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2.25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57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620690"/>
            <a:ext cx="9144000" cy="864094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Scatter plot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9</a:t>
            </a:fld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79576" y="18024"/>
            <a:ext cx="78867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dirty="0"/>
              <a:t>E</a:t>
            </a:r>
            <a:r>
              <a:rPr lang="en-GB" b="1" u="sng" dirty="0" smtClean="0"/>
              <a:t>xample (II)</a:t>
            </a:r>
            <a:endParaRPr lang="en-GB" b="1" u="sng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2279576" y="1340769"/>
          <a:ext cx="7776864" cy="4588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0" y="6075145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4850" y="2722525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51705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620690"/>
            <a:ext cx="9144000" cy="864094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Scatter plot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10</a:t>
            </a:fld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79576" y="18024"/>
            <a:ext cx="78867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dirty="0"/>
              <a:t>E</a:t>
            </a:r>
            <a:r>
              <a:rPr lang="en-GB" b="1" u="sng" dirty="0" smtClean="0"/>
              <a:t>xample (III)</a:t>
            </a:r>
            <a:endParaRPr lang="en-GB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096000" y="6075145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4850" y="2722525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Y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2612951" y="1412777"/>
          <a:ext cx="7219951" cy="4275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7680176" y="2902651"/>
            <a:ext cx="0" cy="648072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2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01504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/>
              <a:t>Ordinary Least Squares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504" y="836713"/>
            <a:ext cx="8579296" cy="2736303"/>
          </a:xfrm>
        </p:spPr>
        <p:txBody>
          <a:bodyPr/>
          <a:lstStyle/>
          <a:p>
            <a:pPr algn="just"/>
            <a:r>
              <a:rPr lang="en-US" dirty="0" smtClean="0"/>
              <a:t>The best-fitting line in most of the cases is defined on the premise of the </a:t>
            </a:r>
            <a:r>
              <a:rPr lang="en-US" dirty="0" err="1" smtClean="0"/>
              <a:t>minimisation</a:t>
            </a:r>
            <a:r>
              <a:rPr lang="en-US" dirty="0" smtClean="0"/>
              <a:t> of the sum of the squared errors of prediction</a:t>
            </a:r>
          </a:p>
          <a:p>
            <a:pPr algn="just"/>
            <a:r>
              <a:rPr lang="en-US" dirty="0" smtClean="0"/>
              <a:t>This procedure is termed Ordinary Least Squares (OLS)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11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973" y="3594483"/>
            <a:ext cx="5076055" cy="312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3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063554" y="2132857"/>
          <a:ext cx="8064895" cy="4223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2979"/>
                <a:gridCol w="1612979"/>
                <a:gridCol w="1612979"/>
                <a:gridCol w="1612979"/>
                <a:gridCol w="1612979"/>
              </a:tblGrid>
              <a:tr h="804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u="none" strike="noStrike" dirty="0">
                          <a:effectLst/>
                        </a:rPr>
                        <a:t>X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u="none" strike="noStrike" dirty="0">
                          <a:effectLst/>
                        </a:rPr>
                        <a:t>Y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u="none" strike="noStrike" dirty="0">
                          <a:effectLst/>
                        </a:rPr>
                        <a:t>Y'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u="none" strike="noStrike" dirty="0">
                          <a:effectLst/>
                        </a:rPr>
                        <a:t>Y-Y'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u="none" strike="noStrike" dirty="0">
                          <a:effectLst/>
                        </a:rPr>
                        <a:t>(Y-Y')</a:t>
                      </a:r>
                      <a:r>
                        <a:rPr lang="en-GB" sz="2400" b="1" u="none" strike="noStrike" baseline="30000" dirty="0">
                          <a:effectLst/>
                        </a:rPr>
                        <a:t>2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838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1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1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1.21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-0.21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0.044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838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1.635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0.365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0.133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838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3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1.3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2.06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-0.76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0.578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838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4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3.75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2.485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1.265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1.6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838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5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2.25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2.91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>
                          <a:effectLst/>
                        </a:rPr>
                        <a:t>-0.66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effectLst/>
                        </a:rPr>
                        <a:t>0.436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12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79576" y="18024"/>
            <a:ext cx="78867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dirty="0" smtClean="0"/>
              <a:t>Practical example (IV)</a:t>
            </a:r>
            <a:endParaRPr lang="en-GB" b="1" u="sng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332784" y="1052736"/>
            <a:ext cx="3744416" cy="864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000" u="sng" dirty="0"/>
              <a:t>Regression parameters</a:t>
            </a:r>
          </a:p>
        </p:txBody>
      </p:sp>
    </p:spTree>
    <p:extLst>
      <p:ext uri="{BB962C8B-B14F-4D97-AF65-F5344CB8AC3E}">
        <p14:creationId xmlns:p14="http://schemas.microsoft.com/office/powerpoint/2010/main" val="174709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5905" y="116633"/>
            <a:ext cx="5915025" cy="424019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>Assumptions</a:t>
            </a:r>
            <a:endParaRPr lang="en-US" u="sng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1826932" y="836713"/>
            <a:ext cx="87129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2881" indent="-192881" algn="just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GB" sz="2000" dirty="0"/>
              <a:t>Linearity – the relationship between a dependent variable and predictors follows a linear pattern</a:t>
            </a:r>
          </a:p>
          <a:p>
            <a:pPr marL="192881" indent="-192881" algn="just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Residuals should be normally distributed and independent from predicted values</a:t>
            </a:r>
          </a:p>
          <a:p>
            <a:pPr marL="192881" indent="-192881" algn="just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GB" sz="2000" dirty="0"/>
              <a:t>Homoscedasticity – the variance is equal for all predictors around the regression line </a:t>
            </a:r>
          </a:p>
          <a:p>
            <a:pPr marL="192881" indent="-192881" algn="just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GB" sz="2000" dirty="0"/>
              <a:t>Collinearity – a situation wherein two variables are almost perfectly correlated with each other. It halts the regression procedure which is based on orthogonal (independent predictors)</a:t>
            </a:r>
          </a:p>
          <a:p>
            <a:pPr marL="192881" indent="-192881" algn="just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GB" sz="2000" dirty="0"/>
              <a:t>Multicollinearity is an extension of collinearity to more than two variables; it makes some arithmetic operations within the regression analysis virtually impossible, as denominators approach zero</a:t>
            </a:r>
          </a:p>
          <a:p>
            <a:pPr marL="192881" indent="-192881" algn="just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GB" sz="2000" dirty="0"/>
              <a:t>Spurious correlations, bias etc.</a:t>
            </a:r>
          </a:p>
        </p:txBody>
      </p:sp>
    </p:spTree>
    <p:extLst>
      <p:ext uri="{BB962C8B-B14F-4D97-AF65-F5344CB8AC3E}">
        <p14:creationId xmlns:p14="http://schemas.microsoft.com/office/powerpoint/2010/main" val="8869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8797" y="1376772"/>
            <a:ext cx="6846205" cy="462397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14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790192" y="620687"/>
            <a:ext cx="5583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Normal distribution of residuals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305525" y="4725146"/>
                <a:ext cx="4909164" cy="27699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𝑙𝑖𝑛𝑒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𝑠h𝑜𝑢𝑙𝑑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𝑐𝑙𝑜𝑠𝑒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𝑎𝑛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𝑖𝑑𝑒𝑎𝑙</m:t>
                      </m:r>
                      <m:r>
                        <a:rPr lang="en-GB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normal</m:t>
                      </m:r>
                      <m:r>
                        <a:rPr lang="en-GB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distribution</m:t>
                      </m:r>
                      <m:r>
                        <a:rPr lang="en-GB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as</m:t>
                      </m:r>
                      <m:r>
                        <a:rPr lang="en-GB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possible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699" y="5157192"/>
                <a:ext cx="6502101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689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6582054" y="3861048"/>
            <a:ext cx="0" cy="8640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8796300" y="2510898"/>
            <a:ext cx="0" cy="3240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27748" y="4833157"/>
            <a:ext cx="0" cy="1241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93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2888" y="1280872"/>
            <a:ext cx="6861038" cy="458354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15</a:t>
            </a:fld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069886" y="944724"/>
            <a:ext cx="2430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Constant variance of residuals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86900" y="4725144"/>
            <a:ext cx="392678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rgbClr val="FF0000"/>
                </a:solidFill>
              </a:rPr>
              <a:t>No relationship between the two should be observed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121287" y="3753036"/>
            <a:ext cx="0" cy="10261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93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5560" y="1768251"/>
            <a:ext cx="8229600" cy="3403823"/>
          </a:xfrm>
        </p:spPr>
        <p:txBody>
          <a:bodyPr>
            <a:normAutofit/>
          </a:bodyPr>
          <a:lstStyle/>
          <a:p>
            <a:r>
              <a:rPr lang="en-GB" smtClean="0"/>
              <a:t>Conduct </a:t>
            </a:r>
            <a:r>
              <a:rPr lang="en-GB" dirty="0" smtClean="0"/>
              <a:t>the regression analysis of the effect of math and verbal SAT (school level – </a:t>
            </a:r>
            <a:r>
              <a:rPr lang="en-GB" dirty="0" err="1" smtClean="0"/>
              <a:t>high_school</a:t>
            </a:r>
            <a:r>
              <a:rPr lang="en-GB" dirty="0" smtClean="0"/>
              <a:t> GPA) scores on college GPA (</a:t>
            </a:r>
            <a:r>
              <a:rPr lang="en-GB" dirty="0" err="1" smtClean="0"/>
              <a:t>univ_GPA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16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35560" y="211703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Computer lab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5232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34888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395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260648"/>
            <a:ext cx="7886700" cy="577516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>Logistic regression (I)</a:t>
            </a:r>
            <a:endParaRPr lang="en-US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13547" y="1268760"/>
                <a:ext cx="7964906" cy="5184576"/>
              </a:xfrm>
            </p:spPr>
            <p:txBody>
              <a:bodyPr>
                <a:noAutofit/>
              </a:bodyPr>
              <a:lstStyle/>
              <a:p>
                <a:pPr algn="just">
                  <a:spcAft>
                    <a:spcPts val="1800"/>
                  </a:spcAft>
                </a:pPr>
                <a:r>
                  <a:rPr lang="en-US" sz="2700" dirty="0"/>
                  <a:t>Assume we have a binary response outcome variable (Yes-No kind </a:t>
                </a:r>
                <a:r>
                  <a:rPr lang="en-US" sz="2700"/>
                  <a:t>of answer)</a:t>
                </a:r>
                <a:endParaRPr lang="en-US" sz="2700" dirty="0"/>
              </a:p>
              <a:p>
                <a:pPr marL="0" indent="0" algn="just"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700" i="1" dirty="0"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lang="en-GB" sz="27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GB" sz="2700" i="1" dirty="0">
                              <a:latin typeface="Cambria Math" charset="0"/>
                            </a:rPr>
                            <m:t>𝑦</m:t>
                          </m:r>
                          <m:r>
                            <a:rPr lang="en-GB" sz="2700" i="1" dirty="0">
                              <a:latin typeface="Cambria Math" charset="0"/>
                            </a:rPr>
                            <m:t>=1</m:t>
                          </m:r>
                        </m:e>
                      </m:d>
                    </m:oMath>
                  </m:oMathPara>
                </a14:m>
                <a:endParaRPr lang="en-GB" sz="2700" dirty="0"/>
              </a:p>
              <a:p>
                <a:pPr algn="just">
                  <a:spcAft>
                    <a:spcPts val="1800"/>
                  </a:spcAft>
                </a:pPr>
                <a:r>
                  <a:rPr lang="en-US" sz="2700" dirty="0"/>
                  <a:t>For example, in the WERS sample we have 8136 union members as opposed to 13721 non-members</a:t>
                </a:r>
              </a:p>
              <a:p>
                <a:pPr marL="0" indent="0" algn="ctr">
                  <a:spcAft>
                    <a:spcPts val="1800"/>
                  </a:spcAft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700">
                        <a:latin typeface="Cambria Math" charset="0"/>
                        <a:ea typeface="Cambria Math" charset="0"/>
                        <a:cs typeface="Cambria Math" charset="0"/>
                      </a:rPr>
                      <m:t>μ</m:t>
                    </m:r>
                    <m:r>
                      <a:rPr lang="en-GB" sz="270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sz="27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8136</m:t>
                        </m:r>
                      </m:num>
                      <m:den>
                        <m:r>
                          <a:rPr lang="en-GB" sz="27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21857</m:t>
                        </m:r>
                      </m:den>
                    </m:f>
                    <m:r>
                      <a:rPr lang="en-GB" sz="2700">
                        <a:latin typeface="Cambria Math" charset="0"/>
                        <a:ea typeface="Cambria Math" charset="0"/>
                        <a:cs typeface="Cambria Math" charset="0"/>
                      </a:rPr>
                      <m:t>=0.372;</m:t>
                    </m:r>
                  </m:oMath>
                </a14:m>
                <a:r>
                  <a:rPr lang="en-US" sz="2700" dirty="0"/>
                  <a:t> </a:t>
                </a:r>
                <a14:m>
                  <m:oMath xmlns:m="http://schemas.openxmlformats.org/officeDocument/2006/math">
                    <m:r>
                      <a:rPr lang="en-GB" sz="2700" i="1" dirty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GB" sz="27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GB" sz="2700" i="1" dirty="0">
                            <a:latin typeface="Cambria Math" charset="0"/>
                          </a:rPr>
                          <m:t>𝑦</m:t>
                        </m:r>
                        <m:r>
                          <a:rPr lang="en-GB" sz="2700" i="1" dirty="0">
                            <a:latin typeface="Cambria Math" charset="0"/>
                          </a:rPr>
                          <m:t>=1</m:t>
                        </m:r>
                      </m:e>
                    </m:d>
                    <m:r>
                      <a:rPr lang="en-GB" sz="2700" i="1" dirty="0">
                        <a:latin typeface="Cambria Math" charset="0"/>
                      </a:rPr>
                      <m:t>=37.2%</m:t>
                    </m:r>
                  </m:oMath>
                </a14:m>
                <a:endParaRPr lang="en-US" sz="2700" dirty="0"/>
              </a:p>
              <a:p>
                <a:pPr algn="just">
                  <a:spcAft>
                    <a:spcPts val="1800"/>
                  </a:spcAft>
                </a:pPr>
                <a:r>
                  <a:rPr lang="en-US" sz="2700" dirty="0"/>
                  <a:t>What are the odds? </a:t>
                </a:r>
                <a14:m>
                  <m:oMath xmlns:m="http://schemas.openxmlformats.org/officeDocument/2006/math">
                    <m:r>
                      <a:rPr lang="en-GB" sz="2700" i="1">
                        <a:latin typeface="Cambria Math" charset="0"/>
                      </a:rPr>
                      <m:t>𝑂𝑑𝑑𝑠</m:t>
                    </m:r>
                    <m:r>
                      <a:rPr lang="en-GB" sz="27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7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bg-BG" sz="2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sz="2700" i="1" baseline="-25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num>
                      <m:den>
                        <m:r>
                          <a:rPr lang="en-GB" sz="2700" i="1">
                            <a:latin typeface="Cambria Math" charset="0"/>
                          </a:rPr>
                          <m:t>1−</m:t>
                        </m:r>
                        <m:r>
                          <a:rPr lang="bg-BG" sz="2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sz="2700" i="1" baseline="-25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den>
                    </m:f>
                    <m:r>
                      <a:rPr lang="en-GB" sz="27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sz="27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0.372</m:t>
                        </m:r>
                      </m:num>
                      <m:den>
                        <m:r>
                          <a:rPr lang="en-GB" sz="27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1−0.372</m:t>
                        </m:r>
                      </m:den>
                    </m:f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=0.592</m:t>
                    </m:r>
                  </m:oMath>
                </a14:m>
                <a:endParaRPr lang="en-US" sz="27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9547" y="1268760"/>
                <a:ext cx="7964906" cy="5184576"/>
              </a:xfrm>
              <a:blipFill rotWithShape="0">
                <a:blip r:embed="rId2"/>
                <a:stretch>
                  <a:fillRect l="-1302" t="-1058" r="-1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666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32656"/>
            <a:ext cx="7886700" cy="577516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>Logistic regression (II)</a:t>
            </a:r>
            <a:endParaRPr lang="en-US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83597" y="1124744"/>
                <a:ext cx="8624807" cy="5112568"/>
              </a:xfrm>
            </p:spPr>
            <p:txBody>
              <a:bodyPr>
                <a:noAutofit/>
              </a:bodyPr>
              <a:lstStyle/>
              <a:p>
                <a:pPr algn="just">
                  <a:spcBef>
                    <a:spcPts val="0"/>
                  </a:spcBef>
                  <a:spcAft>
                    <a:spcPts val="1800"/>
                  </a:spcAft>
                </a:pPr>
                <a:r>
                  <a:rPr lang="en-US" sz="2700" dirty="0"/>
                  <a:t>Standard linear regression fails to deal with binary data</a:t>
                </a:r>
                <a:endParaRPr lang="en-GB" sz="2700" dirty="0"/>
              </a:p>
              <a:p>
                <a:pPr algn="just">
                  <a:spcBef>
                    <a:spcPts val="0"/>
                  </a:spcBef>
                  <a:spcAft>
                    <a:spcPts val="1800"/>
                  </a:spcAft>
                </a:pPr>
                <a:r>
                  <a:rPr lang="en-US" sz="2700" dirty="0"/>
                  <a:t>Non-normal residuals, non-linear relationship and probabilities are discrete and locked between 0 and 1 </a:t>
                </a:r>
              </a:p>
              <a:p>
                <a:pPr algn="just">
                  <a:spcBef>
                    <a:spcPts val="0"/>
                  </a:spcBef>
                  <a:spcAft>
                    <a:spcPts val="1800"/>
                  </a:spcAft>
                </a:pPr>
                <a:r>
                  <a:rPr lang="en-US" sz="2700" dirty="0"/>
                  <a:t>So we transform our model into a </a:t>
                </a:r>
                <a:r>
                  <a:rPr lang="en-US" sz="2700" dirty="0" err="1"/>
                  <a:t>generalised</a:t>
                </a:r>
                <a:r>
                  <a:rPr lang="en-US" sz="2700" dirty="0"/>
                  <a:t> linear one</a:t>
                </a:r>
              </a:p>
              <a:p>
                <a:pPr marL="0" indent="0" algn="ctr">
                  <a:spcBef>
                    <a:spcPts val="0"/>
                  </a:spcBef>
                  <a:spcAft>
                    <a:spcPts val="180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700" i="1">
                        <a:latin typeface="Cambria Math" charset="0"/>
                      </a:rPr>
                      <m:t>𝐿𝑜𝑔𝑖𝑡</m:t>
                    </m:r>
                    <m:r>
                      <a:rPr lang="en-GB" sz="2700" i="1">
                        <a:latin typeface="Cambria Math" charset="0"/>
                      </a:rPr>
                      <m:t>(</m:t>
                    </m:r>
                    <m:r>
                      <a:rPr lang="bg-BG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  <m:r>
                      <a:rPr lang="en-GB" sz="2700" i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𝑖</m:t>
                    </m:r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GB" sz="2700" i="1">
                        <a:latin typeface="Cambria Math" charset="0"/>
                      </a:rPr>
                      <m:t>=</m:t>
                    </m:r>
                    <m:r>
                      <a:rPr lang="en-GB" sz="2700" i="1">
                        <a:latin typeface="Cambria Math" charset="0"/>
                      </a:rPr>
                      <m:t>𝑙𝑛</m:t>
                    </m:r>
                    <m:r>
                      <a:rPr lang="en-GB" sz="2700" i="1">
                        <a:latin typeface="Cambria Math" charset="0"/>
                      </a:rPr>
                      <m:t>(</m:t>
                    </m:r>
                    <m:f>
                      <m:fPr>
                        <m:ctrlPr>
                          <a:rPr lang="bg-BG" sz="27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bg-BG" sz="2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sz="2700" i="1" baseline="-25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num>
                      <m:den>
                        <m:r>
                          <a:rPr lang="en-GB" sz="2700" i="1">
                            <a:latin typeface="Cambria Math" charset="0"/>
                          </a:rPr>
                          <m:t>1−</m:t>
                        </m:r>
                        <m:r>
                          <a:rPr lang="bg-BG" sz="2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sz="2700" i="1" baseline="-25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den>
                    </m:f>
                    <m:r>
                      <a:rPr lang="en-GB" sz="2700" i="1">
                        <a:latin typeface="Cambria Math" charset="0"/>
                      </a:rPr>
                      <m:t>)</m:t>
                    </m:r>
                    <m:r>
                      <a:rPr lang="en-GB" sz="270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700" dirty="0"/>
                  <a:t> </a:t>
                </a:r>
                <a14:m>
                  <m:oMath xmlns:m="http://schemas.openxmlformats.org/officeDocument/2006/math"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  <m:r>
                      <a:rPr lang="en-GB" sz="2700" i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  <m:r>
                      <a:rPr lang="en-GB" sz="2700" i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𝑋</m:t>
                    </m:r>
                    <m:r>
                      <a:rPr lang="en-GB" sz="2700" i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𝑖</m:t>
                    </m:r>
                  </m:oMath>
                </a14:m>
                <a:endParaRPr lang="en-US" sz="2700" dirty="0"/>
              </a:p>
              <a:p>
                <a:pPr marL="0" indent="0" algn="ctr">
                  <a:spcBef>
                    <a:spcPts val="0"/>
                  </a:spcBef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700" i="1">
                          <a:latin typeface="Cambria Math" charset="0"/>
                        </a:rPr>
                        <m:t>𝑙𝑛</m:t>
                      </m:r>
                      <m:d>
                        <m:dPr>
                          <m:ctrlPr>
                            <a:rPr lang="en-GB" sz="2700" i="1">
                              <a:latin typeface="Cambria Math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bg-BG" sz="27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bg-BG" sz="27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  <m:r>
                                <a:rPr lang="en-GB" sz="2700" i="1" baseline="-2500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GB" sz="2700" i="1">
                                  <a:latin typeface="Cambria Math" charset="0"/>
                                </a:rPr>
                                <m:t>1−</m:t>
                              </m:r>
                              <m:r>
                                <a:rPr lang="bg-BG" sz="27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  <m:r>
                                <a:rPr lang="en-GB" sz="2700" i="1" baseline="-2500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den>
                          </m:f>
                        </m:e>
                      </m:d>
                      <m:r>
                        <a:rPr lang="en-GB" sz="2700">
                          <a:latin typeface="Cambria Math" charset="0"/>
                        </a:rPr>
                        <m:t>=[−</m:t>
                      </m:r>
                      <m:r>
                        <a:rPr lang="en-US" sz="2700" i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∞</m:t>
                      </m:r>
                      <m:r>
                        <a:rPr lang="en-GB" sz="2700">
                          <a:latin typeface="Cambria Math" charset="0"/>
                        </a:rPr>
                        <m:t>,</m:t>
                      </m:r>
                      <m:r>
                        <a:rPr lang="en-US" sz="2700" i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∞</m:t>
                      </m:r>
                      <m:r>
                        <a:rPr lang="en-GB" sz="2700">
                          <a:latin typeface="Cambria Math" charset="0"/>
                        </a:rPr>
                        <m:t>]</m:t>
                      </m:r>
                    </m:oMath>
                  </m:oMathPara>
                </a14:m>
                <a:endParaRPr lang="en-US" sz="2700" dirty="0"/>
              </a:p>
              <a:p>
                <a:pPr algn="just">
                  <a:spcBef>
                    <a:spcPts val="0"/>
                  </a:spcBef>
                  <a:spcAft>
                    <a:spcPts val="1800"/>
                  </a:spcAft>
                </a:pPr>
                <a:r>
                  <a:rPr lang="en-US" sz="2700" dirty="0"/>
                  <a:t>In order to derive predicted probabilities we need to reverse the function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9596" y="1124744"/>
                <a:ext cx="8624807" cy="5112568"/>
              </a:xfrm>
              <a:blipFill rotWithShape="0">
                <a:blip r:embed="rId2"/>
                <a:stretch>
                  <a:fillRect l="-1202" t="-1074" r="-1414" b="-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306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48" y="548680"/>
            <a:ext cx="7886700" cy="577516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>Logistic regression (III)</a:t>
            </a:r>
            <a:endParaRPr lang="en-US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83596" y="1628800"/>
                <a:ext cx="8624807" cy="345638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spcBef>
                    <a:spcPts val="0"/>
                  </a:spcBef>
                  <a:spcAft>
                    <a:spcPts val="180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700" i="1">
                        <a:latin typeface="Cambria Math" charset="0"/>
                      </a:rPr>
                      <m:t>(</m:t>
                    </m:r>
                    <m:f>
                      <m:fPr>
                        <m:ctrlPr>
                          <a:rPr lang="bg-BG" sz="27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bg-BG" sz="2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sz="2700" i="1" baseline="-25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num>
                      <m:den>
                        <m:r>
                          <a:rPr lang="en-GB" sz="2700" i="1">
                            <a:latin typeface="Cambria Math" charset="0"/>
                          </a:rPr>
                          <m:t>1−</m:t>
                        </m:r>
                        <m:r>
                          <a:rPr lang="bg-BG" sz="2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sz="2700" i="1" baseline="-25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den>
                    </m:f>
                    <m:r>
                      <a:rPr lang="en-GB" sz="2700" i="1">
                        <a:latin typeface="Cambria Math" charset="0"/>
                      </a:rPr>
                      <m:t>)</m:t>
                    </m:r>
                    <m:r>
                      <a:rPr lang="en-GB" sz="270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7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700">
                        <a:latin typeface="Cambria Math" charset="0"/>
                        <a:ea typeface="Cambria Math" charset="0"/>
                        <a:cs typeface="Cambria Math" charset="0"/>
                      </a:rPr>
                      <m:t>exp</m:t>
                    </m:r>
                    <m:r>
                      <a:rPr lang="en-GB" sz="2700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  <m:r>
                      <a:rPr lang="en-GB" sz="2700" i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  <m:r>
                      <a:rPr lang="en-GB" sz="2700" i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2700" i="1">
                        <a:latin typeface="Cambria Math" charset="0"/>
                        <a:ea typeface="Cambria Math" charset="0"/>
                        <a:cs typeface="Cambria Math" charset="0"/>
                      </a:rPr>
                      <m:t>𝑋</m:t>
                    </m:r>
                    <m:r>
                      <a:rPr lang="en-GB" sz="2700" i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𝑖</m:t>
                    </m:r>
                  </m:oMath>
                </a14:m>
                <a:r>
                  <a:rPr lang="en-US" sz="2700" dirty="0"/>
                  <a:t>)</a:t>
                </a:r>
              </a:p>
              <a:p>
                <a:pPr algn="just">
                  <a:spcBef>
                    <a:spcPts val="0"/>
                  </a:spcBef>
                  <a:spcAft>
                    <a:spcPts val="1800"/>
                  </a:spcAft>
                </a:pPr>
                <a:r>
                  <a:rPr lang="en-US" sz="2700" dirty="0"/>
                  <a:t>What is the meaning of regression coefficients?</a:t>
                </a:r>
              </a:p>
              <a:p>
                <a:pPr algn="just">
                  <a:spcBef>
                    <a:spcPts val="0"/>
                  </a:spcBef>
                  <a:spcAft>
                    <a:spcPts val="1800"/>
                  </a:spcAft>
                </a:pPr>
                <a:r>
                  <a:rPr lang="en-US" sz="2700" dirty="0"/>
                  <a:t>Raw Betas show log of odds (interpretation differs slightly for categorical and continuous predictors)</a:t>
                </a:r>
              </a:p>
              <a:p>
                <a:pPr algn="just">
                  <a:spcBef>
                    <a:spcPts val="0"/>
                  </a:spcBef>
                  <a:spcAft>
                    <a:spcPts val="1800"/>
                  </a:spcAft>
                </a:pPr>
                <a:r>
                  <a:rPr lang="en-US" sz="2700" dirty="0"/>
                  <a:t>It is easy to get odds from log odds and then to derive probabilities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9595" y="1628800"/>
                <a:ext cx="8624807" cy="3456384"/>
              </a:xfrm>
              <a:blipFill rotWithShape="0">
                <a:blip r:embed="rId2"/>
                <a:stretch>
                  <a:fillRect l="-1202" t="-176" r="-1414" b="-26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842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487" y="614364"/>
            <a:ext cx="10515600" cy="5357812"/>
          </a:xfrm>
        </p:spPr>
        <p:txBody>
          <a:bodyPr>
            <a:normAutofit/>
          </a:bodyPr>
          <a:lstStyle/>
          <a:p>
            <a:pPr>
              <a:spcAft>
                <a:spcPts val="3000"/>
              </a:spcAft>
            </a:pPr>
            <a:r>
              <a:rPr lang="en-US" dirty="0" smtClean="0"/>
              <a:t>Logistic regression is a classic example of </a:t>
            </a:r>
            <a:r>
              <a:rPr lang="en-US" dirty="0" err="1" smtClean="0"/>
              <a:t>Generalised</a:t>
            </a:r>
            <a:r>
              <a:rPr lang="en-US" dirty="0" smtClean="0"/>
              <a:t> Linear Modelling (GLM)</a:t>
            </a:r>
          </a:p>
          <a:p>
            <a:pPr>
              <a:spcAft>
                <a:spcPts val="3000"/>
              </a:spcAft>
            </a:pPr>
            <a:endParaRPr lang="en-US" dirty="0"/>
          </a:p>
          <a:p>
            <a:pPr>
              <a:spcAft>
                <a:spcPts val="3000"/>
              </a:spcAft>
            </a:pPr>
            <a:endParaRPr lang="en-US" dirty="0" smtClean="0"/>
          </a:p>
          <a:p>
            <a:pPr>
              <a:spcAft>
                <a:spcPts val="3000"/>
              </a:spcAft>
            </a:pPr>
            <a:r>
              <a:rPr lang="en-US" dirty="0" smtClean="0"/>
              <a:t>Depending on the probability distribution, other examples of GLM involve </a:t>
            </a:r>
            <a:r>
              <a:rPr lang="en-US" dirty="0" err="1" smtClean="0"/>
              <a:t>probit</a:t>
            </a:r>
            <a:r>
              <a:rPr lang="en-US" dirty="0" smtClean="0"/>
              <a:t> models, Poisson regression, ordered logistic regression, cumulative link models etc. </a:t>
            </a:r>
          </a:p>
        </p:txBody>
      </p:sp>
    </p:spTree>
    <p:extLst>
      <p:ext uri="{BB962C8B-B14F-4D97-AF65-F5344CB8AC3E}">
        <p14:creationId xmlns:p14="http://schemas.microsoft.com/office/powerpoint/2010/main" val="931721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34888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/>
              <a:t>Categorical variables in regression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440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487" y="1125537"/>
            <a:ext cx="10515600" cy="4351338"/>
          </a:xfrm>
        </p:spPr>
        <p:txBody>
          <a:bodyPr/>
          <a:lstStyle/>
          <a:p>
            <a:pPr>
              <a:spcAft>
                <a:spcPts val="3000"/>
              </a:spcAft>
            </a:pPr>
            <a:r>
              <a:rPr lang="en-US" dirty="0" smtClean="0"/>
              <a:t>Categorical nominal variables ought to be converted into N-1 dichotomous variables</a:t>
            </a:r>
          </a:p>
          <a:p>
            <a:pPr>
              <a:spcAft>
                <a:spcPts val="3000"/>
              </a:spcAft>
            </a:pPr>
            <a:r>
              <a:rPr lang="en-US" dirty="0" smtClean="0"/>
              <a:t>The omitted categories is then used as a reference point with which all other categories are compared</a:t>
            </a:r>
          </a:p>
          <a:p>
            <a:pPr>
              <a:spcAft>
                <a:spcPts val="3000"/>
              </a:spcAft>
            </a:pPr>
            <a:r>
              <a:rPr lang="en-US" dirty="0" smtClean="0"/>
              <a:t>If categorical variables are not treated as such the regression model will </a:t>
            </a:r>
            <a:r>
              <a:rPr lang="en-US" dirty="0" err="1" smtClean="0"/>
              <a:t>analyse</a:t>
            </a:r>
            <a:r>
              <a:rPr lang="en-US" dirty="0" smtClean="0"/>
              <a:t> them as if they were continuous, producing erroneous regression coefficients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6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8D163-8FEE-4B6A-977D-600E3843CE6C}" type="slidenum">
              <a:rPr lang="en-GB" smtClean="0"/>
              <a:t>24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52600" y="2369116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Computer lab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9177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10533</TotalTime>
  <Words>1030</Words>
  <Application>Microsoft Macintosh PowerPoint</Application>
  <PresentationFormat>Widescreen</PresentationFormat>
  <Paragraphs>165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Verdana</vt:lpstr>
      <vt:lpstr>Wingdings</vt:lpstr>
      <vt:lpstr>Office Theme</vt:lpstr>
      <vt:lpstr>People Analytics: Strategy and Practice</vt:lpstr>
      <vt:lpstr>Modelling</vt:lpstr>
      <vt:lpstr>Regression modelling</vt:lpstr>
      <vt:lpstr>Hypothesis of association</vt:lpstr>
      <vt:lpstr>Standard linear equation</vt:lpstr>
      <vt:lpstr>Regression equation</vt:lpstr>
      <vt:lpstr>Regression fit and output</vt:lpstr>
      <vt:lpstr>Example (I)</vt:lpstr>
      <vt:lpstr>Example (II)</vt:lpstr>
      <vt:lpstr>Example (III)</vt:lpstr>
      <vt:lpstr>Ordinary Least Squares</vt:lpstr>
      <vt:lpstr>Practical example (IV)</vt:lpstr>
      <vt:lpstr>Assumptions</vt:lpstr>
      <vt:lpstr>PowerPoint Presentation</vt:lpstr>
      <vt:lpstr>PowerPoint Presentation</vt:lpstr>
      <vt:lpstr>Conduct the regression analysis of the effect of math and verbal SAT (school level – high_school GPA) scores on college GPA (univ_GPA)</vt:lpstr>
      <vt:lpstr>Logistic regression</vt:lpstr>
      <vt:lpstr>Logistic regression (I)</vt:lpstr>
      <vt:lpstr>Logistic regression (II)</vt:lpstr>
      <vt:lpstr>Logistic regression (III)</vt:lpstr>
      <vt:lpstr>PowerPoint Presentation</vt:lpstr>
      <vt:lpstr>Categorical variables in regression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Dum longa tempo mi ne vidis vin</dc:title>
  <dc:creator>Danat Valizade</dc:creator>
  <cp:lastModifiedBy>Danat Valizade</cp:lastModifiedBy>
  <cp:revision>255</cp:revision>
  <dcterms:created xsi:type="dcterms:W3CDTF">2016-09-20T09:18:25Z</dcterms:created>
  <dcterms:modified xsi:type="dcterms:W3CDTF">2017-11-20T00:10:28Z</dcterms:modified>
</cp:coreProperties>
</file>